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Montserrat" pitchFamily="2" charset="77"/>
      <p:regular r:id="rId13"/>
      <p:bold r:id="rId14"/>
    </p:embeddedFont>
    <p:embeddedFont>
      <p:font typeface="Montserrat Bold" pitchFamily="2" charset="77"/>
      <p:regular r:id="rId15"/>
      <p:bold r:id="rId16"/>
    </p:embeddedFont>
    <p:embeddedFont>
      <p:font typeface="Montserrat Medium" panose="020F0502020204030204" pitchFamily="34" charset="0"/>
      <p:regular r:id="rId17"/>
    </p:embeddedFont>
    <p:embeddedFont>
      <p:font typeface="Prachason Neue Expanded Bold" pitchFamily="2" charset="-34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58" autoAdjust="0"/>
  </p:normalViewPr>
  <p:slideViewPr>
    <p:cSldViewPr>
      <p:cViewPr varScale="1">
        <p:scale>
          <a:sx n="80" d="100"/>
          <a:sy n="80" d="100"/>
        </p:scale>
        <p:origin x="82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65964" y="6419555"/>
            <a:ext cx="10267498" cy="10267498"/>
          </a:xfrm>
          <a:custGeom>
            <a:avLst/>
            <a:gdLst/>
            <a:ahLst/>
            <a:cxnLst/>
            <a:rect l="l" t="t" r="r" b="b"/>
            <a:pathLst>
              <a:path w="10267498" h="10267498">
                <a:moveTo>
                  <a:pt x="0" y="0"/>
                </a:moveTo>
                <a:lnTo>
                  <a:pt x="10267498" y="0"/>
                </a:lnTo>
                <a:lnTo>
                  <a:pt x="10267498" y="10267498"/>
                </a:lnTo>
                <a:lnTo>
                  <a:pt x="0" y="102674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964114" y="-4251638"/>
            <a:ext cx="10846260" cy="8229600"/>
          </a:xfrm>
          <a:custGeom>
            <a:avLst/>
            <a:gdLst/>
            <a:ahLst/>
            <a:cxnLst/>
            <a:rect l="l" t="t" r="r" b="b"/>
            <a:pathLst>
              <a:path w="10846260" h="8229600">
                <a:moveTo>
                  <a:pt x="0" y="0"/>
                </a:moveTo>
                <a:lnTo>
                  <a:pt x="10846260" y="0"/>
                </a:lnTo>
                <a:lnTo>
                  <a:pt x="108462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80004" y="4226422"/>
            <a:ext cx="16927991" cy="1270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8"/>
              </a:lnSpc>
            </a:pPr>
            <a:r>
              <a:rPr lang="en-US" sz="6402" b="1">
                <a:solidFill>
                  <a:srgbClr val="DFDEE0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CLOUD INFRASTRUCTURE</a:t>
            </a:r>
          </a:p>
        </p:txBody>
      </p:sp>
      <p:sp>
        <p:nvSpPr>
          <p:cNvPr id="5" name="Freeform 5"/>
          <p:cNvSpPr/>
          <p:nvPr/>
        </p:nvSpPr>
        <p:spPr>
          <a:xfrm rot="-3326260">
            <a:off x="8011804" y="5929289"/>
            <a:ext cx="9500260" cy="8229600"/>
          </a:xfrm>
          <a:custGeom>
            <a:avLst/>
            <a:gdLst/>
            <a:ahLst/>
            <a:cxnLst/>
            <a:rect l="l" t="t" r="r" b="b"/>
            <a:pathLst>
              <a:path w="9500260" h="8229600">
                <a:moveTo>
                  <a:pt x="0" y="0"/>
                </a:moveTo>
                <a:lnTo>
                  <a:pt x="9500260" y="0"/>
                </a:lnTo>
                <a:lnTo>
                  <a:pt x="95002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489972" y="5430293"/>
            <a:ext cx="4940930" cy="44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3"/>
              </a:lnSpc>
            </a:pPr>
            <a:r>
              <a:rPr lang="en-US" sz="2509" spc="58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MULTI SOFTWARE 2,0</a:t>
            </a:r>
          </a:p>
        </p:txBody>
      </p:sp>
      <p:sp>
        <p:nvSpPr>
          <p:cNvPr id="7" name="Freeform 7"/>
          <p:cNvSpPr/>
          <p:nvPr/>
        </p:nvSpPr>
        <p:spPr>
          <a:xfrm>
            <a:off x="10978923" y="-4676538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12702" y="138197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513395" y="1699719"/>
            <a:ext cx="9500260" cy="8229600"/>
          </a:xfrm>
          <a:custGeom>
            <a:avLst/>
            <a:gdLst/>
            <a:ahLst/>
            <a:cxnLst/>
            <a:rect l="l" t="t" r="r" b="b"/>
            <a:pathLst>
              <a:path w="9500260" h="8229600">
                <a:moveTo>
                  <a:pt x="0" y="0"/>
                </a:moveTo>
                <a:lnTo>
                  <a:pt x="9500259" y="0"/>
                </a:lnTo>
                <a:lnTo>
                  <a:pt x="95002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303536" y="272604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726298" y="-4114800"/>
            <a:ext cx="9500260" cy="8229600"/>
          </a:xfrm>
          <a:custGeom>
            <a:avLst/>
            <a:gdLst/>
            <a:ahLst/>
            <a:cxnLst/>
            <a:rect l="l" t="t" r="r" b="b"/>
            <a:pathLst>
              <a:path w="9500260" h="8229600">
                <a:moveTo>
                  <a:pt x="0" y="0"/>
                </a:moveTo>
                <a:lnTo>
                  <a:pt x="9500259" y="0"/>
                </a:lnTo>
                <a:lnTo>
                  <a:pt x="95002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263954" y="5713007"/>
            <a:ext cx="3106677" cy="310667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98983" y="1661167"/>
            <a:ext cx="2927307" cy="292730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t="-10524" b="-3956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444634" y="1610034"/>
            <a:ext cx="2927307" cy="292730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t="-14734" r="-16748" b="-6049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949166" y="5713007"/>
            <a:ext cx="3106677" cy="310667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25046" b="-250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773156" y="1520350"/>
            <a:ext cx="3106677" cy="310667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t="-10866" b="-392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794370" y="47120"/>
            <a:ext cx="5985204" cy="1318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2"/>
              </a:lnSpc>
            </a:pPr>
            <a:r>
              <a:rPr lang="en-US" sz="6489" b="1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OUR TEAM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18370" y="990600"/>
            <a:ext cx="4940930" cy="276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67"/>
              </a:lnSpc>
            </a:pPr>
            <a:r>
              <a:rPr lang="en-US" sz="1599" spc="37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MULTI SOFTWARE 2,0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51249" y="4705348"/>
            <a:ext cx="3594618" cy="43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Anthi Petridou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82322" y="4731802"/>
            <a:ext cx="3594618" cy="43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Eirini Konstantara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019983" y="8820148"/>
            <a:ext cx="3594618" cy="43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Argiris Gkogkidis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705195" y="8820148"/>
            <a:ext cx="3594618" cy="43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Alex Doda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332781" y="4731802"/>
            <a:ext cx="3594618" cy="43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Galini Babzeli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29044" y="3730165"/>
            <a:ext cx="12429912" cy="2011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9"/>
              </a:lnSpc>
            </a:pPr>
            <a:r>
              <a:rPr lang="en-US" sz="10374" b="1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61362" y="5674521"/>
            <a:ext cx="4940930" cy="91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3"/>
              </a:lnSpc>
            </a:pPr>
            <a:r>
              <a:rPr lang="en-US" sz="2509" spc="58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MULTISOFTWARE ENTERPRISE 2,0</a:t>
            </a:r>
          </a:p>
        </p:txBody>
      </p:sp>
      <p:sp>
        <p:nvSpPr>
          <p:cNvPr id="4" name="Freeform 4"/>
          <p:cNvSpPr/>
          <p:nvPr/>
        </p:nvSpPr>
        <p:spPr>
          <a:xfrm>
            <a:off x="14745487" y="-4728560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773314" y="-9462119"/>
            <a:ext cx="12693341" cy="13630434"/>
          </a:xfrm>
          <a:custGeom>
            <a:avLst/>
            <a:gdLst/>
            <a:ahLst/>
            <a:cxnLst/>
            <a:rect l="l" t="t" r="r" b="b"/>
            <a:pathLst>
              <a:path w="12693341" h="13630434">
                <a:moveTo>
                  <a:pt x="0" y="0"/>
                </a:moveTo>
                <a:lnTo>
                  <a:pt x="12693341" y="0"/>
                </a:lnTo>
                <a:lnTo>
                  <a:pt x="12693341" y="13630434"/>
                </a:lnTo>
                <a:lnTo>
                  <a:pt x="0" y="1363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399250" y="7362337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23821" y="6915995"/>
            <a:ext cx="8381159" cy="8999903"/>
          </a:xfrm>
          <a:custGeom>
            <a:avLst/>
            <a:gdLst/>
            <a:ahLst/>
            <a:cxnLst/>
            <a:rect l="l" t="t" r="r" b="b"/>
            <a:pathLst>
              <a:path w="8381159" h="8999903">
                <a:moveTo>
                  <a:pt x="0" y="0"/>
                </a:moveTo>
                <a:lnTo>
                  <a:pt x="8381159" y="0"/>
                </a:lnTo>
                <a:lnTo>
                  <a:pt x="8381159" y="8999903"/>
                </a:lnTo>
                <a:lnTo>
                  <a:pt x="0" y="8999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47881" y="5002650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767601" flipH="1">
            <a:off x="-3642949" y="1309118"/>
            <a:ext cx="12131969" cy="9205131"/>
          </a:xfrm>
          <a:custGeom>
            <a:avLst/>
            <a:gdLst/>
            <a:ahLst/>
            <a:cxnLst/>
            <a:rect l="l" t="t" r="r" b="b"/>
            <a:pathLst>
              <a:path w="12131969" h="9205131">
                <a:moveTo>
                  <a:pt x="12131969" y="0"/>
                </a:moveTo>
                <a:lnTo>
                  <a:pt x="0" y="0"/>
                </a:lnTo>
                <a:lnTo>
                  <a:pt x="0" y="9205132"/>
                </a:lnTo>
                <a:lnTo>
                  <a:pt x="12131969" y="9205132"/>
                </a:lnTo>
                <a:lnTo>
                  <a:pt x="1213196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961044" y="3006811"/>
            <a:ext cx="7530555" cy="2760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2"/>
              </a:lnSpc>
            </a:pPr>
            <a:r>
              <a:rPr lang="en-US" sz="26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project delivers a fully cloud-native infrastructure on Microsoft Azure, designed to support secure data storage, scalable application development, centralized identity and access management, and modern DevOps practices.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61195" y="6883119"/>
            <a:ext cx="7827639" cy="1454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35"/>
              </a:lnSpc>
            </a:pPr>
            <a:r>
              <a:rPr lang="en-US" sz="7200" b="1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WHAT WE DO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18370" y="990600"/>
            <a:ext cx="4940930" cy="276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67"/>
              </a:lnSpc>
            </a:pPr>
            <a:r>
              <a:rPr lang="en-US" sz="1599" spc="37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MULTI SOFTWARE 2,0</a:t>
            </a:r>
          </a:p>
        </p:txBody>
      </p:sp>
      <p:sp>
        <p:nvSpPr>
          <p:cNvPr id="7" name="Freeform 7"/>
          <p:cNvSpPr/>
          <p:nvPr/>
        </p:nvSpPr>
        <p:spPr>
          <a:xfrm>
            <a:off x="15740058" y="1028700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06301" y="369327"/>
            <a:ext cx="4238740" cy="127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2. Build a secure, scalable, and fully cloud-native environment on Azure.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962329" y="1812071"/>
            <a:ext cx="363341" cy="36334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812571" y="4961829"/>
            <a:ext cx="363341" cy="36334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113837" y="4961829"/>
            <a:ext cx="363341" cy="36334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3842159" y="3506279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197512" y="4484127"/>
            <a:ext cx="4357884" cy="1699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228" lvl="1" indent="-265114" algn="ctr">
              <a:lnSpc>
                <a:spcPts val="3438"/>
              </a:lnSpc>
              <a:spcBef>
                <a:spcPct val="0"/>
              </a:spcBef>
              <a:buAutoNum type="arabicPeriod"/>
            </a:pPr>
            <a:r>
              <a:rPr lang="en-US" sz="2455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Cloud-first strategy on Microsoft Azure cloud without relying on any legacy systems</a:t>
            </a:r>
          </a:p>
        </p:txBody>
      </p:sp>
      <p:sp>
        <p:nvSpPr>
          <p:cNvPr id="14" name="Freeform 14"/>
          <p:cNvSpPr/>
          <p:nvPr/>
        </p:nvSpPr>
        <p:spPr>
          <a:xfrm>
            <a:off x="14369398" y="-1136877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2734354" y="4484127"/>
            <a:ext cx="4471770" cy="127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3. We used Microsoft Azure cloud for our solution and Draw.io for our diagram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962329" y="7927341"/>
            <a:ext cx="363341" cy="36334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76770" y="8424728"/>
            <a:ext cx="7231020" cy="839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8"/>
              </a:lnSpc>
              <a:spcBef>
                <a:spcPct val="0"/>
              </a:spcBef>
            </a:pPr>
            <a:r>
              <a:rPr lang="en-US" sz="2455" b="1" u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4. Final delivery including deployment scripts, documentation, and cost analysis.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35891" y="814783"/>
            <a:ext cx="5862054" cy="757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3"/>
              </a:lnSpc>
            </a:pPr>
            <a:r>
              <a:rPr lang="en-US" sz="3754" b="1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PROJECT OUTLINE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5994241" y="1991165"/>
            <a:ext cx="6299517" cy="6117847"/>
            <a:chOff x="0" y="0"/>
            <a:chExt cx="812800" cy="78936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789360"/>
            </a:xfrm>
            <a:custGeom>
              <a:avLst/>
              <a:gdLst/>
              <a:ahLst/>
              <a:cxnLst/>
              <a:rect l="l" t="t" r="r" b="b"/>
              <a:pathLst>
                <a:path w="812800" h="789360">
                  <a:moveTo>
                    <a:pt x="406400" y="0"/>
                  </a:moveTo>
                  <a:cubicBezTo>
                    <a:pt x="181951" y="0"/>
                    <a:pt x="0" y="176704"/>
                    <a:pt x="0" y="394680"/>
                  </a:cubicBezTo>
                  <a:cubicBezTo>
                    <a:pt x="0" y="612656"/>
                    <a:pt x="181951" y="789360"/>
                    <a:pt x="406400" y="789360"/>
                  </a:cubicBezTo>
                  <a:cubicBezTo>
                    <a:pt x="630849" y="789360"/>
                    <a:pt x="812800" y="612656"/>
                    <a:pt x="812800" y="394680"/>
                  </a:cubicBezTo>
                  <a:cubicBezTo>
                    <a:pt x="812800" y="17670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6377"/>
              <a:ext cx="660400" cy="688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3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-4750130" y="6172200"/>
            <a:ext cx="9500260" cy="8229600"/>
          </a:xfrm>
          <a:custGeom>
            <a:avLst/>
            <a:gdLst/>
            <a:ahLst/>
            <a:cxnLst/>
            <a:rect l="l" t="t" r="r" b="b"/>
            <a:pathLst>
              <a:path w="9500260" h="8229600">
                <a:moveTo>
                  <a:pt x="0" y="0"/>
                </a:moveTo>
                <a:lnTo>
                  <a:pt x="9500260" y="0"/>
                </a:lnTo>
                <a:lnTo>
                  <a:pt x="95002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4138687" y="-3697848"/>
            <a:ext cx="9500260" cy="8229600"/>
          </a:xfrm>
          <a:custGeom>
            <a:avLst/>
            <a:gdLst/>
            <a:ahLst/>
            <a:cxnLst/>
            <a:rect l="l" t="t" r="r" b="b"/>
            <a:pathLst>
              <a:path w="9500260" h="8229600">
                <a:moveTo>
                  <a:pt x="0" y="0"/>
                </a:moveTo>
                <a:lnTo>
                  <a:pt x="9500260" y="0"/>
                </a:lnTo>
                <a:lnTo>
                  <a:pt x="95002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14007852" y="9529572"/>
            <a:ext cx="4940930" cy="276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7"/>
              </a:lnSpc>
            </a:pPr>
            <a:r>
              <a:rPr lang="en-US" sz="1599" spc="37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MULTI SOFTWARE 2,0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84962" y="-4480190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511956" y="7304763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330404" y="6852510"/>
            <a:ext cx="8381159" cy="8999903"/>
          </a:xfrm>
          <a:custGeom>
            <a:avLst/>
            <a:gdLst/>
            <a:ahLst/>
            <a:cxnLst/>
            <a:rect l="l" t="t" r="r" b="b"/>
            <a:pathLst>
              <a:path w="8381159" h="8999903">
                <a:moveTo>
                  <a:pt x="0" y="0"/>
                </a:moveTo>
                <a:lnTo>
                  <a:pt x="8381159" y="0"/>
                </a:lnTo>
                <a:lnTo>
                  <a:pt x="8381159" y="8999902"/>
                </a:lnTo>
                <a:lnTo>
                  <a:pt x="0" y="8999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384962" y="-8761695"/>
            <a:ext cx="12693341" cy="13630434"/>
          </a:xfrm>
          <a:custGeom>
            <a:avLst/>
            <a:gdLst/>
            <a:ahLst/>
            <a:cxnLst/>
            <a:rect l="l" t="t" r="r" b="b"/>
            <a:pathLst>
              <a:path w="12693341" h="13630434">
                <a:moveTo>
                  <a:pt x="0" y="0"/>
                </a:moveTo>
                <a:lnTo>
                  <a:pt x="12693341" y="0"/>
                </a:lnTo>
                <a:lnTo>
                  <a:pt x="12693341" y="13630434"/>
                </a:lnTo>
                <a:lnTo>
                  <a:pt x="0" y="1363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60175" y="1716813"/>
            <a:ext cx="16499606" cy="7032957"/>
          </a:xfrm>
          <a:custGeom>
            <a:avLst/>
            <a:gdLst/>
            <a:ahLst/>
            <a:cxnLst/>
            <a:rect l="l" t="t" r="r" b="b"/>
            <a:pathLst>
              <a:path w="16499606" h="7032957">
                <a:moveTo>
                  <a:pt x="0" y="0"/>
                </a:moveTo>
                <a:lnTo>
                  <a:pt x="16499606" y="0"/>
                </a:lnTo>
                <a:lnTo>
                  <a:pt x="16499606" y="7032957"/>
                </a:lnTo>
                <a:lnTo>
                  <a:pt x="0" y="70329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-1707728" y="177546"/>
            <a:ext cx="7747606" cy="1220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19"/>
              </a:lnSpc>
            </a:pPr>
            <a:r>
              <a:rPr lang="en-US" sz="6035" b="1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OUR GRAPH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07852" y="9529572"/>
            <a:ext cx="4940930" cy="276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7"/>
              </a:lnSpc>
            </a:pPr>
            <a:r>
              <a:rPr lang="en-US" sz="1599" spc="37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MULTI SOFTWARE 2,0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50025" y="1028700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401554" flipH="1">
            <a:off x="13745905" y="-2898528"/>
            <a:ext cx="8376183" cy="8229600"/>
          </a:xfrm>
          <a:custGeom>
            <a:avLst/>
            <a:gdLst/>
            <a:ahLst/>
            <a:cxnLst/>
            <a:rect l="l" t="t" r="r" b="b"/>
            <a:pathLst>
              <a:path w="8376183" h="8229600">
                <a:moveTo>
                  <a:pt x="8376183" y="0"/>
                </a:moveTo>
                <a:lnTo>
                  <a:pt x="0" y="0"/>
                </a:lnTo>
                <a:lnTo>
                  <a:pt x="0" y="8229600"/>
                </a:lnTo>
                <a:lnTo>
                  <a:pt x="8376183" y="8229600"/>
                </a:lnTo>
                <a:lnTo>
                  <a:pt x="837618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647015" y="5307574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4262330">
            <a:off x="-1554376" y="4905121"/>
            <a:ext cx="7694676" cy="8229600"/>
          </a:xfrm>
          <a:custGeom>
            <a:avLst/>
            <a:gdLst/>
            <a:ahLst/>
            <a:cxnLst/>
            <a:rect l="l" t="t" r="r" b="b"/>
            <a:pathLst>
              <a:path w="7694676" h="8229600">
                <a:moveTo>
                  <a:pt x="0" y="0"/>
                </a:moveTo>
                <a:lnTo>
                  <a:pt x="7694676" y="0"/>
                </a:lnTo>
                <a:lnTo>
                  <a:pt x="76946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25307" y="207117"/>
            <a:ext cx="9305404" cy="5734455"/>
          </a:xfrm>
          <a:custGeom>
            <a:avLst/>
            <a:gdLst/>
            <a:ahLst/>
            <a:cxnLst/>
            <a:rect l="l" t="t" r="r" b="b"/>
            <a:pathLst>
              <a:path w="9305404" h="5734455">
                <a:moveTo>
                  <a:pt x="0" y="0"/>
                </a:moveTo>
                <a:lnTo>
                  <a:pt x="9305404" y="0"/>
                </a:lnTo>
                <a:lnTo>
                  <a:pt x="9305404" y="5734455"/>
                </a:lnTo>
                <a:lnTo>
                  <a:pt x="0" y="57344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662062" y="4877509"/>
            <a:ext cx="11301259" cy="5043187"/>
          </a:xfrm>
          <a:custGeom>
            <a:avLst/>
            <a:gdLst/>
            <a:ahLst/>
            <a:cxnLst/>
            <a:rect l="l" t="t" r="r" b="b"/>
            <a:pathLst>
              <a:path w="11301259" h="5043187">
                <a:moveTo>
                  <a:pt x="0" y="0"/>
                </a:moveTo>
                <a:lnTo>
                  <a:pt x="11301259" y="0"/>
                </a:lnTo>
                <a:lnTo>
                  <a:pt x="11301259" y="5043187"/>
                </a:lnTo>
                <a:lnTo>
                  <a:pt x="0" y="50431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0" y="5684397"/>
            <a:ext cx="6640906" cy="1026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3"/>
              </a:lnSpc>
            </a:pPr>
            <a:r>
              <a:rPr lang="en-US" sz="5100" b="1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COST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79068" y="169017"/>
            <a:ext cx="4940930" cy="276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67"/>
              </a:lnSpc>
            </a:pPr>
            <a:r>
              <a:rPr lang="en-US" sz="1599" spc="37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MULTI SOFTWARE 2,0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99455" y="1267079"/>
            <a:ext cx="10000770" cy="7500577"/>
          </a:xfrm>
          <a:custGeom>
            <a:avLst/>
            <a:gdLst/>
            <a:ahLst/>
            <a:cxnLst/>
            <a:rect l="l" t="t" r="r" b="b"/>
            <a:pathLst>
              <a:path w="10000770" h="7500577">
                <a:moveTo>
                  <a:pt x="0" y="0"/>
                </a:moveTo>
                <a:lnTo>
                  <a:pt x="10000770" y="0"/>
                </a:lnTo>
                <a:lnTo>
                  <a:pt x="10000770" y="7500577"/>
                </a:lnTo>
                <a:lnTo>
                  <a:pt x="0" y="7500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47015" y="-3991653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693901" y="-671649"/>
            <a:ext cx="8381159" cy="8999903"/>
          </a:xfrm>
          <a:custGeom>
            <a:avLst/>
            <a:gdLst/>
            <a:ahLst/>
            <a:cxnLst/>
            <a:rect l="l" t="t" r="r" b="b"/>
            <a:pathLst>
              <a:path w="8381159" h="8999903">
                <a:moveTo>
                  <a:pt x="0" y="0"/>
                </a:moveTo>
                <a:lnTo>
                  <a:pt x="8381160" y="0"/>
                </a:lnTo>
                <a:lnTo>
                  <a:pt x="8381160" y="8999903"/>
                </a:lnTo>
                <a:lnTo>
                  <a:pt x="0" y="89999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533941" y="5603762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600741" y="2816136"/>
            <a:ext cx="9500260" cy="8229600"/>
          </a:xfrm>
          <a:custGeom>
            <a:avLst/>
            <a:gdLst/>
            <a:ahLst/>
            <a:cxnLst/>
            <a:rect l="l" t="t" r="r" b="b"/>
            <a:pathLst>
              <a:path w="9500260" h="8229600">
                <a:moveTo>
                  <a:pt x="0" y="0"/>
                </a:moveTo>
                <a:lnTo>
                  <a:pt x="9500260" y="0"/>
                </a:lnTo>
                <a:lnTo>
                  <a:pt x="95002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318370" y="990600"/>
            <a:ext cx="4940930" cy="276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67"/>
              </a:lnSpc>
            </a:pPr>
            <a:r>
              <a:rPr lang="en-US" sz="1599" spc="37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MULTI SOFTWARE 2,0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79143" y="3840718"/>
            <a:ext cx="8115207" cy="4096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9180" lvl="1" indent="-279590" algn="l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Remote communication delayed the process of working on the project </a:t>
            </a:r>
          </a:p>
          <a:p>
            <a:pPr marL="559180" lvl="1" indent="-279590" algn="l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Coordinating many tasks required additional time</a:t>
            </a:r>
          </a:p>
          <a:p>
            <a:pPr marL="559180" lvl="1" indent="-279590" algn="l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Lack of background knowledge on azure</a:t>
            </a:r>
          </a:p>
          <a:p>
            <a:pPr marL="559180" lvl="1" indent="-279590" algn="l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Reaching an agreement on azure services due to many available choices</a:t>
            </a:r>
          </a:p>
          <a:p>
            <a:pPr marL="559180" lvl="1" indent="-279590" algn="l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Choosing the optimal resources to reach the most affordable plan for the company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38660" y="2194852"/>
            <a:ext cx="6908517" cy="1693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4874" b="1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COLLABORATION ISSUES</a:t>
            </a:r>
          </a:p>
        </p:txBody>
      </p:sp>
      <p:sp>
        <p:nvSpPr>
          <p:cNvPr id="4" name="Freeform 4"/>
          <p:cNvSpPr/>
          <p:nvPr/>
        </p:nvSpPr>
        <p:spPr>
          <a:xfrm rot="-1767601" flipH="1">
            <a:off x="-5605245" y="5249939"/>
            <a:ext cx="12131969" cy="9205131"/>
          </a:xfrm>
          <a:custGeom>
            <a:avLst/>
            <a:gdLst/>
            <a:ahLst/>
            <a:cxnLst/>
            <a:rect l="l" t="t" r="r" b="b"/>
            <a:pathLst>
              <a:path w="12131969" h="9205131">
                <a:moveTo>
                  <a:pt x="12131969" y="0"/>
                </a:moveTo>
                <a:lnTo>
                  <a:pt x="0" y="0"/>
                </a:lnTo>
                <a:lnTo>
                  <a:pt x="0" y="9205131"/>
                </a:lnTo>
                <a:lnTo>
                  <a:pt x="12131969" y="9205131"/>
                </a:lnTo>
                <a:lnTo>
                  <a:pt x="1213196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2318370" y="990600"/>
            <a:ext cx="4940930" cy="276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67"/>
              </a:lnSpc>
            </a:pPr>
            <a:r>
              <a:rPr lang="en-US" sz="1599" spc="37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MULTI SOFTWARE 2,0</a:t>
            </a:r>
          </a:p>
        </p:txBody>
      </p:sp>
      <p:sp>
        <p:nvSpPr>
          <p:cNvPr id="6" name="Freeform 6"/>
          <p:cNvSpPr/>
          <p:nvPr/>
        </p:nvSpPr>
        <p:spPr>
          <a:xfrm>
            <a:off x="-2913850" y="-3934448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33462" y="790844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394827" y="843090"/>
            <a:ext cx="9498345" cy="121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0"/>
              </a:lnSpc>
            </a:pPr>
            <a:r>
              <a:rPr lang="en-US" sz="6000" b="1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WEBSITE</a:t>
            </a:r>
          </a:p>
        </p:txBody>
      </p:sp>
      <p:sp>
        <p:nvSpPr>
          <p:cNvPr id="4" name="Freeform 4"/>
          <p:cNvSpPr/>
          <p:nvPr/>
        </p:nvSpPr>
        <p:spPr>
          <a:xfrm rot="-2401554" flipH="1">
            <a:off x="15219974" y="-620515"/>
            <a:ext cx="7355789" cy="7227063"/>
          </a:xfrm>
          <a:custGeom>
            <a:avLst/>
            <a:gdLst/>
            <a:ahLst/>
            <a:cxnLst/>
            <a:rect l="l" t="t" r="r" b="b"/>
            <a:pathLst>
              <a:path w="7355789" h="7227063">
                <a:moveTo>
                  <a:pt x="7355789" y="0"/>
                </a:moveTo>
                <a:lnTo>
                  <a:pt x="0" y="0"/>
                </a:lnTo>
                <a:lnTo>
                  <a:pt x="0" y="7227063"/>
                </a:lnTo>
                <a:lnTo>
                  <a:pt x="7355789" y="7227063"/>
                </a:lnTo>
                <a:lnTo>
                  <a:pt x="7355789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4262330">
            <a:off x="-1047775" y="6686992"/>
            <a:ext cx="7694676" cy="8229600"/>
          </a:xfrm>
          <a:custGeom>
            <a:avLst/>
            <a:gdLst/>
            <a:ahLst/>
            <a:cxnLst/>
            <a:rect l="l" t="t" r="r" b="b"/>
            <a:pathLst>
              <a:path w="7694676" h="8229600">
                <a:moveTo>
                  <a:pt x="0" y="0"/>
                </a:moveTo>
                <a:lnTo>
                  <a:pt x="7694676" y="0"/>
                </a:lnTo>
                <a:lnTo>
                  <a:pt x="76946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854976" y="-4064690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t="2398"/>
          <a:stretch>
            <a:fillRect/>
          </a:stretch>
        </p:blipFill>
        <p:spPr>
          <a:xfrm>
            <a:off x="3688936" y="2881131"/>
            <a:ext cx="10636793" cy="589014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90600"/>
            <a:ext cx="4940930" cy="276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7"/>
              </a:lnSpc>
            </a:pPr>
            <a:r>
              <a:rPr lang="en-US" sz="1599" spc="37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MULTI SOFTWARE 2,0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47015" y="5307574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4262330">
            <a:off x="-710525" y="3978473"/>
            <a:ext cx="7694676" cy="8229600"/>
          </a:xfrm>
          <a:custGeom>
            <a:avLst/>
            <a:gdLst/>
            <a:ahLst/>
            <a:cxnLst/>
            <a:rect l="l" t="t" r="r" b="b"/>
            <a:pathLst>
              <a:path w="7694676" h="8229600">
                <a:moveTo>
                  <a:pt x="0" y="0"/>
                </a:moveTo>
                <a:lnTo>
                  <a:pt x="7694676" y="0"/>
                </a:lnTo>
                <a:lnTo>
                  <a:pt x="76946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740058" y="1028700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401554" flipH="1">
            <a:off x="14720272" y="-2339153"/>
            <a:ext cx="8376183" cy="8229600"/>
          </a:xfrm>
          <a:custGeom>
            <a:avLst/>
            <a:gdLst/>
            <a:ahLst/>
            <a:cxnLst/>
            <a:rect l="l" t="t" r="r" b="b"/>
            <a:pathLst>
              <a:path w="8376183" h="8229600">
                <a:moveTo>
                  <a:pt x="8376184" y="0"/>
                </a:moveTo>
                <a:lnTo>
                  <a:pt x="0" y="0"/>
                </a:lnTo>
                <a:lnTo>
                  <a:pt x="0" y="8229600"/>
                </a:lnTo>
                <a:lnTo>
                  <a:pt x="8376184" y="8229600"/>
                </a:lnTo>
                <a:lnTo>
                  <a:pt x="837618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521252" y="273370"/>
            <a:ext cx="7256494" cy="9740261"/>
          </a:xfrm>
          <a:custGeom>
            <a:avLst/>
            <a:gdLst/>
            <a:ahLst/>
            <a:cxnLst/>
            <a:rect l="l" t="t" r="r" b="b"/>
            <a:pathLst>
              <a:path w="7256494" h="9740261">
                <a:moveTo>
                  <a:pt x="0" y="0"/>
                </a:moveTo>
                <a:lnTo>
                  <a:pt x="7256494" y="0"/>
                </a:lnTo>
                <a:lnTo>
                  <a:pt x="7256494" y="9740260"/>
                </a:lnTo>
                <a:lnTo>
                  <a:pt x="0" y="97402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78113" y="1938949"/>
            <a:ext cx="9917905" cy="152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4072" lvl="1" indent="-177036" algn="l">
              <a:lnSpc>
                <a:spcPts val="2427"/>
              </a:lnSpc>
              <a:buFont typeface="Arial"/>
              <a:buChar char="•"/>
            </a:pPr>
            <a:r>
              <a:rPr lang="en-US" sz="1639" spc="3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NETWORKING &amp; SECURITY: RESTRUCTURE USING NSG’S, ROUTE TABLES AND FIREWALL</a:t>
            </a:r>
          </a:p>
          <a:p>
            <a:pPr marL="354072" lvl="1" indent="-177036" algn="l">
              <a:lnSpc>
                <a:spcPts val="2427"/>
              </a:lnSpc>
              <a:buFont typeface="Arial"/>
              <a:buChar char="•"/>
            </a:pPr>
            <a:r>
              <a:rPr lang="en-US" sz="1639" spc="3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CREATE NEW ENVIRONMENTS FOR DEVELOPMENT &amp; STAGING</a:t>
            </a:r>
          </a:p>
          <a:p>
            <a:pPr marL="354072" lvl="1" indent="-177036" algn="l">
              <a:lnSpc>
                <a:spcPts val="2427"/>
              </a:lnSpc>
              <a:buFont typeface="Arial"/>
              <a:buChar char="•"/>
            </a:pPr>
            <a:r>
              <a:rPr lang="en-US" sz="1639" spc="3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DOCKERIZED APPLICATION AND KUBERNETES USAGE FOR FULLY CLOUD SCALE.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6654" y="46080"/>
            <a:ext cx="9679364" cy="1454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sz="7200" b="1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FURTHER 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58000" y="9412109"/>
            <a:ext cx="3271201" cy="281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67"/>
              </a:lnSpc>
              <a:spcBef>
                <a:spcPct val="0"/>
              </a:spcBef>
            </a:pPr>
            <a:r>
              <a:rPr lang="en-US" sz="1599" spc="37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MULTI SOFTWARE 2,0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229</Words>
  <Application>Microsoft Macintosh PowerPoint</Application>
  <PresentationFormat>Custom</PresentationFormat>
  <Paragraphs>39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Montserrat</vt:lpstr>
      <vt:lpstr>Montserrat Medium</vt:lpstr>
      <vt:lpstr>Calibri</vt:lpstr>
      <vt:lpstr>Arial</vt:lpstr>
      <vt:lpstr>Montserrat Bold</vt:lpstr>
      <vt:lpstr>Prachason Neue Expanded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 software</dc:title>
  <cp:lastModifiedBy>Argiris GKOGKIDIS</cp:lastModifiedBy>
  <cp:revision>2</cp:revision>
  <dcterms:created xsi:type="dcterms:W3CDTF">2006-08-16T00:00:00Z</dcterms:created>
  <dcterms:modified xsi:type="dcterms:W3CDTF">2025-05-04T20:46:10Z</dcterms:modified>
  <dc:identifier>DAGl8vGTTn4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519b17e-cabe-4be1-907e-fa7e90bbfdac_Enabled">
    <vt:lpwstr>true</vt:lpwstr>
  </property>
  <property fmtid="{D5CDD505-2E9C-101B-9397-08002B2CF9AE}" pid="3" name="MSIP_Label_3519b17e-cabe-4be1-907e-fa7e90bbfdac_SetDate">
    <vt:lpwstr>2025-05-04T20:44:58Z</vt:lpwstr>
  </property>
  <property fmtid="{D5CDD505-2E9C-101B-9397-08002B2CF9AE}" pid="4" name="MSIP_Label_3519b17e-cabe-4be1-907e-fa7e90bbfdac_Method">
    <vt:lpwstr>Privileged</vt:lpwstr>
  </property>
  <property fmtid="{D5CDD505-2E9C-101B-9397-08002B2CF9AE}" pid="5" name="MSIP_Label_3519b17e-cabe-4be1-907e-fa7e90bbfdac_Name">
    <vt:lpwstr>Public</vt:lpwstr>
  </property>
  <property fmtid="{D5CDD505-2E9C-101B-9397-08002B2CF9AE}" pid="6" name="MSIP_Label_3519b17e-cabe-4be1-907e-fa7e90bbfdac_SiteId">
    <vt:lpwstr>495ec36c-a782-4899-bffc-4a1d86308db9</vt:lpwstr>
  </property>
  <property fmtid="{D5CDD505-2E9C-101B-9397-08002B2CF9AE}" pid="7" name="MSIP_Label_3519b17e-cabe-4be1-907e-fa7e90bbfdac_ActionId">
    <vt:lpwstr>b00828a7-69ae-430d-bf6f-bb2d32837fda</vt:lpwstr>
  </property>
  <property fmtid="{D5CDD505-2E9C-101B-9397-08002B2CF9AE}" pid="8" name="MSIP_Label_3519b17e-cabe-4be1-907e-fa7e90bbfdac_ContentBits">
    <vt:lpwstr>0</vt:lpwstr>
  </property>
  <property fmtid="{D5CDD505-2E9C-101B-9397-08002B2CF9AE}" pid="9" name="MSIP_Label_3519b17e-cabe-4be1-907e-fa7e90bbfdac_Tag">
    <vt:lpwstr>50, 0, 1, 1</vt:lpwstr>
  </property>
</Properties>
</file>